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  <p:sldMasterId id="2147483697" r:id="rId2"/>
    <p:sldMasterId id="2147483722" r:id="rId3"/>
  </p:sldMasterIdLst>
  <p:notesMasterIdLst>
    <p:notesMasterId r:id="rId11"/>
  </p:notesMasterIdLst>
  <p:handoutMasterIdLst>
    <p:handoutMasterId r:id="rId12"/>
  </p:handoutMasterIdLst>
  <p:sldIdLst>
    <p:sldId id="1407" r:id="rId4"/>
    <p:sldId id="1248" r:id="rId5"/>
    <p:sldId id="1249" r:id="rId6"/>
    <p:sldId id="1245" r:id="rId7"/>
    <p:sldId id="1409" r:id="rId8"/>
    <p:sldId id="1408" r:id="rId9"/>
    <p:sldId id="1380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7575AD-632A-AA57-CEAD-32C2F1BE0738}" name="Issadore, David Aaron" initials="" userId="S::issadore@upenn.edu::66f40294-bdc9-47cb-b5d1-2a181dbd447c" providerId="AD"/>
  <p188:author id="{935736E3-84DB-F1BB-A9B8-85EC6E92D1E3}" name="Daeyeon" initials="D" userId="S::daeyeon@upenn.edu::d53fa488-4fde-4f0f-b6d0-79d5168db84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zberg" initials="p" lastIdx="1" clrIdx="0"/>
  <p:cmAuthor id="1" name="My office" initials="Mo" lastIdx="1" clrIdx="1"/>
  <p:cmAuthor id="2" name="Daeyeon" initials="D" lastIdx="1" clrIdx="2">
    <p:extLst>
      <p:ext uri="{19B8F6BF-5375-455C-9EA6-DF929625EA0E}">
        <p15:presenceInfo xmlns:p15="http://schemas.microsoft.com/office/powerpoint/2012/main" userId="S::daeyeon@upenn.edu::d53fa488-4fde-4f0f-b6d0-79d5168db840" providerId="AD"/>
      </p:ext>
    </p:extLst>
  </p:cmAuthor>
  <p:cmAuthor id="3" name="Gelone Steve" initials="GS" lastIdx="2" clrIdx="3">
    <p:extLst>
      <p:ext uri="{19B8F6BF-5375-455C-9EA6-DF929625EA0E}">
        <p15:presenceInfo xmlns:p15="http://schemas.microsoft.com/office/powerpoint/2012/main" userId="S::gelonst1@nabriva.com::9780b457-e9d1-4e13-9602-a8a6af2fec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8"/>
    <a:srgbClr val="DE7F27"/>
    <a:srgbClr val="6FABDD"/>
    <a:srgbClr val="FEFEFE"/>
    <a:srgbClr val="119045"/>
    <a:srgbClr val="FCB86D"/>
    <a:srgbClr val="FEE2C3"/>
    <a:srgbClr val="A1A3AE"/>
    <a:srgbClr val="F0F4FF"/>
    <a:srgbClr val="CAD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22" autoAdjust="0"/>
    <p:restoredTop sz="75204" autoAdjust="0"/>
  </p:normalViewPr>
  <p:slideViewPr>
    <p:cSldViewPr>
      <p:cViewPr varScale="1">
        <p:scale>
          <a:sx n="62" d="100"/>
          <a:sy n="62" d="100"/>
        </p:scale>
        <p:origin x="224" y="424"/>
      </p:cViewPr>
      <p:guideLst>
        <p:guide orient="horz" pos="384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214"/>
          </a:xfrm>
          <a:prstGeom prst="rect">
            <a:avLst/>
          </a:prstGeom>
        </p:spPr>
        <p:txBody>
          <a:bodyPr vert="horz" lIns="92910" tIns="46455" rIns="92910" bIns="464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214"/>
          </a:xfrm>
          <a:prstGeom prst="rect">
            <a:avLst/>
          </a:prstGeom>
        </p:spPr>
        <p:txBody>
          <a:bodyPr vert="horz" lIns="92910" tIns="46455" rIns="92910" bIns="46455" rtlCol="0"/>
          <a:lstStyle>
            <a:lvl1pPr algn="r">
              <a:defRPr sz="1200"/>
            </a:lvl1pPr>
          </a:lstStyle>
          <a:p>
            <a:fld id="{74CD354E-93DA-411A-A245-EB7E3455F87F}" type="datetimeFigureOut">
              <a:rPr lang="en-US" smtClean="0"/>
              <a:pPr/>
              <a:t>1/15/25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283"/>
            <a:ext cx="3043343" cy="465214"/>
          </a:xfrm>
          <a:prstGeom prst="rect">
            <a:avLst/>
          </a:prstGeom>
        </p:spPr>
        <p:txBody>
          <a:bodyPr vert="horz" lIns="92910" tIns="46455" rIns="92910" bIns="464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283"/>
            <a:ext cx="3043343" cy="465214"/>
          </a:xfrm>
          <a:prstGeom prst="rect">
            <a:avLst/>
          </a:prstGeom>
        </p:spPr>
        <p:txBody>
          <a:bodyPr vert="horz" lIns="92910" tIns="46455" rIns="92910" bIns="46455" rtlCol="0" anchor="b"/>
          <a:lstStyle>
            <a:lvl1pPr algn="r">
              <a:defRPr sz="1200"/>
            </a:lvl1pPr>
          </a:lstStyle>
          <a:p>
            <a:fld id="{9444DE79-A8E5-443D-9B28-50F370EC2F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30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2910" tIns="46455" rIns="92910" bIns="464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910" tIns="46455" rIns="92910" bIns="46455" rtlCol="0"/>
          <a:lstStyle>
            <a:lvl1pPr algn="r">
              <a:defRPr sz="1200"/>
            </a:lvl1pPr>
          </a:lstStyle>
          <a:p>
            <a:fld id="{64F47E2D-5257-4184-9EEE-AC43BAD2E45B}" type="datetimeFigureOut">
              <a:rPr lang="en-US" smtClean="0"/>
              <a:pPr/>
              <a:t>1/15/25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207125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10" tIns="46455" rIns="92910" bIns="464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2910" tIns="46455" rIns="92910" bIns="464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2910" tIns="46455" rIns="92910" bIns="464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2910" tIns="46455" rIns="92910" bIns="46455" rtlCol="0" anchor="b"/>
          <a:lstStyle>
            <a:lvl1pPr algn="r">
              <a:defRPr sz="1200"/>
            </a:lvl1pPr>
          </a:lstStyle>
          <a:p>
            <a:fld id="{BEFD28B8-678F-4F26-B6AC-5DCEFDBC11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03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0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65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7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65"/>
              </a:spcAft>
            </a:pPr>
            <a:endParaRPr lang="en-US" sz="1500" kern="100" dirty="0">
              <a:latin typeface="Aptos" panose="020B00040202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4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15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65"/>
              </a:spcAft>
            </a:pPr>
            <a:endParaRPr lang="en-US" sz="1500" kern="100" dirty="0">
              <a:latin typeface="Aptos" panose="020B00040202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29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7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D6F3-8412-33D8-F599-962016AE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1BD82-16E7-BFE5-9325-12D188E7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51347-6FE7-A7B0-F402-9D950ADB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6C0C0-B4EC-2063-6BC3-AB10D7E3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6D1BC-8467-7C3C-4A73-BF46AE20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304D-172A-8AB6-9430-EA14B95D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504F7-E743-9C40-FF0A-1D9652A8B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A50CF-0240-E160-DA41-E0966A42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75E33-0BA6-3D50-EFE1-5BBF4626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B090E-3934-E1EB-9F74-0ACD371D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1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AB2F9-A9A5-4CD9-AD49-02BA58983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89E92-4009-31DF-F2DD-2D685A620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D0E09-2DC5-DBB7-A439-A30745D8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A0911-C813-3EAF-7FF8-88FD1CF6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47064-13B5-76A5-4B74-516823FB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C89B-8D83-B0B6-84F1-C30E3FB0D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E1DD2-0278-82A6-A273-E678C3AD3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02318-96E5-3E78-7179-6426AEB7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5962-A5E3-49B8-A6F1-43E68550AD73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B69EA-EE79-D9FD-4170-06311B82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AE98C-D7E4-BBCE-6F09-5242E50E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20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F604-13E6-B624-EE9D-8AA9C868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3F05-8CFA-D608-715A-F4372F6B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40F7F-6031-309A-D9EB-9990BD13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92F7-AB5B-4A0A-9DAC-31D1C4B96ABB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DB85E-B14C-0A81-FE85-BC577F3F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3631D-097C-F13E-3A2A-7ADD9250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8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EF9E-239E-D82F-B317-B1F0B1E8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7C8C-9AC3-2A00-27CC-6CA88D8BF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BC3B8-DE6A-BC64-CC0C-7513E707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780-6FEB-49AE-B6B8-ED73191A6243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3C75B-227E-170C-8DF4-020947F8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A43D7-3C7B-49E4-D0AB-51223BFA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4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B1D9-E559-A634-A7A6-E49F5942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A9DF6-F3C7-736E-39D3-A97BDE376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50055-2A8A-3FFF-2C53-28AC74209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0BAC2-73BE-7842-D163-767D8981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0EB-C72A-4946-86FB-E28430705975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624EB-036F-1C07-58A7-5B05D813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69C78-A4D6-8FDB-FEC2-4A0B45F2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2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8083-4450-A13F-3157-DF181E30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3F7FA-6BD3-0C78-AEFA-FC2B2AFE0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3C707-4DFB-1E53-CB3C-2DE8F8BF6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A7B95-88FA-C43D-29C3-9F03E8A30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ED81A-898E-7133-9FDB-1B92BCE81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5501-CAB6-9428-F9EA-94F693BE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FC8-092E-416B-BA29-128905391CEE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F5E70-3342-F1FF-72D6-806DF7FD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E27B5C-9671-8623-3CE0-11781C2C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7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E6C7-21D5-1043-9384-73316490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D3428A-4AA2-15E9-5B0D-E28F566F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F18-73CD-43DE-A8B0-FC4A69E6DDDD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C8667-480F-C86E-61CE-CB399B16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9461A-EC39-AE4D-710C-63C857F1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25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88CF2-A704-6A7D-9AAF-D3D50274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E60E-E481-43FF-8F5E-05209AE6AE43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E3BB-97D8-F418-F0A1-CC69B8DC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FF262-5FA9-4F91-5774-1E731A92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72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531D-A338-C9E6-C72A-0B809F3E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2CF0C-C601-878E-0BDA-EC4B6B83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6FCAC-492E-1285-2C12-16EB234D5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FC809-C2BE-A363-AFD5-C2D8755F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B713-2097-400E-9F42-199713122777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ED27D-F62B-5EF9-789E-61F7E077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D642B-CE53-7EFE-C132-F894E8D8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2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54965-B1A6-C583-32C4-91B75A0D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2F879-7C75-3264-3AAD-6DB44F72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61174-7053-A2B3-F8F9-B4C4F886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AA77-3A0F-E927-D967-76B7F6C5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3FDCE-5F02-CF78-349C-23DF9980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68461"/>
            <a:ext cx="457200" cy="365125"/>
          </a:xfrm>
        </p:spPr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00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48E6-79BA-AA4C-17D5-C75B29E1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8F458-34C8-BB2C-D89D-2D31F6FED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CDE81-F3D1-3199-8457-7D39A5396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20924-7E71-31A8-9298-0A27C34F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9958-9138-45E9-9031-D0D78AE6E65B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6E94A-160F-6123-BCCD-EBC1B3F9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AA2B3-5DEA-5364-368E-D8017F90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81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9B59-B70B-E97C-9673-1AF6AC72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D0C5-8732-5627-1B9B-F0F660FF8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C0483-2C3E-B73F-4354-FADC2012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51F0-0935-44D0-B3F4-B49258F9D310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A82E-8FFC-AA55-542D-C11C6702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3D9F7-EFD4-C648-5921-CD845A48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78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457291-1907-C294-22F0-3A6BAE0D2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77689-18A8-A099-1D9D-1E0AF54F0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27D29-3A64-0F39-ECE6-347205E4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150D-BF73-47E6-A354-96CA9330A15C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EEEEB-5EA5-FD68-C320-A65F8E3D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B3C4E-5B41-131F-1BD7-8F897111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87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5DED-67FD-AC83-4B9D-3435C5788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BD054-01F1-F5EB-A1D9-7BD67DE76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B345A-C455-DA5A-8FA6-EB788854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1464DE-50C2-4BCB-9C8F-A6013CB9152A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E04F3-8255-79C5-BAC8-ABC3C9C7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847E6-D190-3635-1CFD-87484FB3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52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10FE-FD92-C384-BDDC-02A91A5D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4923A-20E9-F8B8-26D0-C2BE7B578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B28AF-9173-2E0C-3B0B-316BA1F8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E74015-49F6-4E36-8C54-26E9C7CF0483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D802D-DC36-2A50-B214-0DAAE03C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3B54A-9E96-9D1A-8078-CC52FAE6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6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14D6-6475-0E8C-5607-E46E1440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F9D71-982D-735C-E1AA-F0A166FD1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1C57B-2DE2-D67D-8F44-A135C42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6BA6B-1532-45AF-8D4D-053C4AB90350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1CAA-F418-6DC5-C068-C9ABC8A1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6335E-A96F-328C-76E7-14B8F4CF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3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4E48-1729-D6B1-058D-A71D47F1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A1D39-7678-E2D4-9289-12D7DDB89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DFA79-CE7D-637B-80C7-1CAA5D298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2974B-29C7-87B6-426C-E1EDE6F3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6CDBC-A858-423E-94F8-167FD16C16C4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648F9-7714-AFBE-2A87-7A95D049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CD0-61D6-72F9-1852-33265559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1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3B8A-C368-769A-2016-378FB099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11B97-FCFA-EABE-3CC4-2D245A1FF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233FA-9F44-B381-FB35-22466B12E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CB067-25AC-E837-56BC-7FCBBEA4A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73D75-C1C3-E8CC-499E-041900DD9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3408F-0759-1FA1-9984-26721D26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FAA2E-8055-4954-9DE2-287B13E6BDAC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E75701-1BE2-3639-9B4B-CA5F58D9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0AF70-F928-372D-FDA1-E8B80064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82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E65B-8661-05D0-5030-92BBC783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695E0-E35F-98A3-8F67-FB519B43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2A7E5E-EE60-448E-8637-B29755D4C838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D6958-ADAD-6713-1CEE-1E27EFEE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EB030-5908-2D30-B433-D8AC679B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03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B5410-5005-F043-BB15-97E74C5A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D2804-0F34-4334-A824-879EFD3A0E7D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E83CC-0E10-C919-A9FE-14C01A40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E86CC-C1B7-40D3-EE02-0940CBA5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D9D6-72A1-1C79-E8CD-AB6A478F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A816-FA9A-BC80-DC03-C5DECFF8C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1398D-C939-3E62-F878-A4F6AD8E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CDD2F-D9DF-9F31-3330-D538A002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10544-EEF1-AA1A-ACF5-74599D4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10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13A9-A068-F45F-8934-02BCABD0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1461F-C815-4B1F-2701-93DB1E20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8E34C-A1F3-9F95-BC6C-43A83F51E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55320-282C-758E-0E48-D84748F6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80DA3-44D6-46B5-B8F3-C910CD2D1EF1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02320-9AF0-FFDE-A01B-830524EB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4FBB2-10BA-5610-834A-148CF898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13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FB52B-0CFB-2F04-0DAB-F7D1DBBC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34811-39DC-F40F-CE75-0BFF2BFBA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98859-5A26-E2D6-6F07-41AF3E9F3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6AEA1-0615-5429-A085-FCA31116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6C1AD-CA37-48F0-B691-4F707CE84D29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8E09D-F2D4-81E5-978F-260D8CC1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BB5FE-FA24-F5C3-1C38-126C7909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08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0889-F7F1-0FF4-6EE4-B4118590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E0D4C-0FFA-887B-0220-B89BD8F1B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C9659-276F-1807-4C04-DCC91285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6664EB-507C-4BFF-9C8A-1218056253CA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5790A-BC1D-C1B4-0A45-59BE2B24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8F799-6820-7849-B75B-0E21229C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46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6847C-7AF4-673F-CE1B-ECF80F88C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D93CC-3A07-5548-6CA3-43848CDA1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2CF55-671E-C376-DCB1-BA9AA9DE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4A693-6D29-4379-9C02-B8C43EE0CF8F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E83D-B77C-EE84-2BDE-A6A6182B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E3573-0866-B305-0FE0-171C1314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FCBF2-3FC7-9045-9816-2BC3A7E69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12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E46873-C494-413A-B3EE-1EED87B04D9E}"/>
              </a:ext>
            </a:extLst>
          </p:cNvPr>
          <p:cNvSpPr txBox="1">
            <a:spLocks/>
          </p:cNvSpPr>
          <p:nvPr userDrawn="1"/>
        </p:nvSpPr>
        <p:spPr>
          <a:xfrm>
            <a:off x="10820400" y="6509418"/>
            <a:ext cx="1117600" cy="3040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657F45-76E2-9145-A9D6-E6E7DE73862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6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732F-0ABE-FCF0-F650-9FE4B102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4E0C-3D31-CA80-3EA8-1C4D6F7C4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39E80-BFF8-B037-6878-4C3F36E73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27E1D-80EF-4025-8FB6-E7650C215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E64D2-7977-67BF-7208-5608EF7E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94AF1-F6AD-F9C9-40FB-1A419BA0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7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0B53-33FE-15AD-32FF-74AF8DB9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D364D-22D8-A1B8-EFEA-1623093A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A3966-BE54-4C90-45D9-DA6051239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B1AC0-8F45-6BA7-B30E-CA8425DDA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89A6F-47D3-01FF-52D1-F3F6DC8EC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F4C4A-11F5-E776-C361-6FDC76F5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5598A-ED23-CEFF-78B4-342EB8C9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0875D-A30E-F325-1E8D-94CF3AC4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727F-8FBB-BFA6-7E3E-ED8D748E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8382F-2D7C-8D54-E6ED-9CF128C1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741BE-30E1-D961-E6F1-D37C62D1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F180-2175-06DB-D846-5D81C6C4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9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C5A4F-AD86-D787-5C8C-5C02715C2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544E3-6E57-52B1-3C50-86C138D6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EA204-05F9-ED1E-11B5-A8BC438E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8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4CDC-2BF7-D3BD-B826-CEEEE035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AAA4-F4ED-1264-6CFF-1FB9E811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3D469-05D2-C2CD-3588-E47FE7958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3401D-B6D8-EE50-7472-BF2F216F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CD4F7-1A7B-90BB-377D-57F13A17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420FE-B166-D3E1-AB1D-DDDCB475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4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6245-5004-BFDF-B8D2-F95CCD18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7BDFF-ADBE-E49A-40F0-A35425BF0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497C6-534E-470F-6741-3CAF415F9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C1ECD-67E1-F0BE-BF2C-E1A61EE4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A35-4849-4239-9651-13CB3573389B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CDF69-137D-04AE-551C-98AA141C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0B714-5C03-2409-2AD5-F455CB9C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0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4A0D2-48EA-7C1C-2E5A-07B9A889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848FB-BDAE-7BE6-3D22-1929CECD6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1C500-1EBB-3563-6EB3-BB89E39F9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594A35-4849-4239-9651-13CB3573389B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A1984-E743-0C93-F39C-C34501BE1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579E4-0548-B35A-151B-CD60A90DF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5F08BD-B84D-4E4B-B41C-2A28C5884A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white background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D4D04ACE-3BA4-F6FC-4EB8-7D844F2C84A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0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B5AE9-4B7C-3D79-8BA6-C900049B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E80F9-420E-E7AF-FA73-5527C71A0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E871-245E-A7F2-B854-58B1A79C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14EA2A-14FD-4109-B27A-08CCE3AEB12C}" type="datetime1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11ED8-B287-9074-A30C-D404CD34F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867D7-9F5D-4A5F-0B38-2419FF27C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559868-60F0-42F6-ABB3-7BAA15E5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colorful lines&#10;&#10;Description automatically generated">
            <a:extLst>
              <a:ext uri="{FF2B5EF4-FFF2-40B4-BE49-F238E27FC236}">
                <a16:creationId xmlns:a16="http://schemas.microsoft.com/office/drawing/2014/main" id="{6B210CE9-8ECA-2D9B-4000-2AED3DC232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0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17EFA09-673F-9011-B3C7-1A125E3AA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4400"/>
            <a:ext cx="9144000" cy="1655762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Daeyeon Lee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 of Chemical and Biomolecular Engineering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Pennsylvania</a:t>
            </a: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B7367BA3-E9EC-5935-A1CC-622A7B47F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2"/>
          <a:stretch/>
        </p:blipFill>
        <p:spPr>
          <a:xfrm>
            <a:off x="1981200" y="3409570"/>
            <a:ext cx="8229600" cy="117517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DEBBFA7-4530-910C-7C89-3C5CA444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21026"/>
            <a:ext cx="2270503" cy="22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3923AB0C-ED9C-8298-A368-128FA39C6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29"/>
          <a:stretch/>
        </p:blipFill>
        <p:spPr>
          <a:xfrm>
            <a:off x="3505200" y="815617"/>
            <a:ext cx="82296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861D03-BFA3-D2F6-9E78-3EE840C70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38" y="1577196"/>
            <a:ext cx="5334462" cy="39871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EB5438-9BAB-7583-287C-1755332C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C26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 and LNP Revolutionized Human Health</a:t>
            </a:r>
            <a:endParaRPr lang="en-US" dirty="0"/>
          </a:p>
        </p:txBody>
      </p:sp>
      <p:pic>
        <p:nvPicPr>
          <p:cNvPr id="8" name="Content Placeholder 7" descr="A poster of a vaccine development timeline&#10;&#10;Description automatically generated">
            <a:extLst>
              <a:ext uri="{FF2B5EF4-FFF2-40B4-BE49-F238E27FC236}">
                <a16:creationId xmlns:a16="http://schemas.microsoft.com/office/drawing/2014/main" id="{13D9CE69-8B1E-F84C-3DAC-B008B985D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0" r="72063"/>
          <a:stretch/>
        </p:blipFill>
        <p:spPr>
          <a:xfrm>
            <a:off x="2133600" y="5096440"/>
            <a:ext cx="955620" cy="26161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174439-8ECC-EE38-A91C-6C2EF3962139}"/>
              </a:ext>
            </a:extLst>
          </p:cNvPr>
          <p:cNvSpPr txBox="1">
            <a:spLocks/>
          </p:cNvSpPr>
          <p:nvPr/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1C26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450F6-C1C4-CA7A-5D63-55659D554A8D}"/>
              </a:ext>
            </a:extLst>
          </p:cNvPr>
          <p:cNvSpPr txBox="1"/>
          <p:nvPr/>
        </p:nvSpPr>
        <p:spPr>
          <a:xfrm>
            <a:off x="909846" y="5777775"/>
            <a:ext cx="495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14M - 20M lives saved world-wide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1CD32-2F2B-347D-485E-33826D7FB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601" y="1577196"/>
            <a:ext cx="4747404" cy="4747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5715B4-4D07-1A00-DB91-8C132D1E684C}"/>
              </a:ext>
            </a:extLst>
          </p:cNvPr>
          <p:cNvSpPr txBox="1"/>
          <p:nvPr/>
        </p:nvSpPr>
        <p:spPr>
          <a:xfrm>
            <a:off x="3171544" y="2519150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1F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(LNP)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ADB9B-D698-F597-A2E5-FFDADBDA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92875"/>
            <a:ext cx="59896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FCBF2-3FC7-9045-9816-2BC3A7E692A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0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F640E6-1B19-9026-E3D2-2CEE6CEAB3DC}"/>
              </a:ext>
            </a:extLst>
          </p:cNvPr>
          <p:cNvSpPr txBox="1">
            <a:spLocks/>
          </p:cNvSpPr>
          <p:nvPr/>
        </p:nvSpPr>
        <p:spPr>
          <a:xfrm>
            <a:off x="0" y="46037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1C26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18D8D-4100-408F-7920-5584D9AF8206}"/>
              </a:ext>
            </a:extLst>
          </p:cNvPr>
          <p:cNvSpPr txBox="1">
            <a:spLocks noChangeAspect="1"/>
          </p:cNvSpPr>
          <p:nvPr/>
        </p:nvSpPr>
        <p:spPr>
          <a:xfrm>
            <a:off x="6248400" y="1447800"/>
            <a:ext cx="5715000" cy="228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itchFamily="34" charset="0"/>
              </a:rPr>
              <a:t>Lipid Nanoparticles (LNPs)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Lack of design rule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Delivery to specific cells, organs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Poor control over uniformity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F336D-0959-0C23-A23E-F41EC32CD11E}"/>
              </a:ext>
            </a:extLst>
          </p:cNvPr>
          <p:cNvSpPr txBox="1"/>
          <p:nvPr/>
        </p:nvSpPr>
        <p:spPr>
          <a:xfrm>
            <a:off x="381000" y="3886200"/>
            <a:ext cx="11582400" cy="1645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b="1" dirty="0">
                <a:latin typeface="Arial" panose="020B0604020202020204" pitchFamily="34" charset="0"/>
                <a:cs typeface="Arial" pitchFamily="34" charset="0"/>
              </a:rPr>
              <a:t>Computational and Engineering Tools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Difficult to combine knowledge and best practices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Lack of digital tools for robust and safe 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7F4B7E-F80A-1561-4C09-27A4A41B7874}"/>
              </a:ext>
            </a:extLst>
          </p:cNvPr>
          <p:cNvSpPr txBox="1"/>
          <p:nvPr/>
        </p:nvSpPr>
        <p:spPr>
          <a:xfrm>
            <a:off x="381000" y="5696127"/>
            <a:ext cx="11582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itchFamily="34" charset="0"/>
              </a:rPr>
              <a:t>Inequitable access to </a:t>
            </a:r>
            <a:r>
              <a:rPr lang="en-US" sz="2400" b="1" i="1" u="sng" dirty="0">
                <a:latin typeface="Arial" panose="020B0604020202020204" pitchFamily="34" charset="0"/>
                <a:cs typeface="Arial" pitchFamily="34" charset="0"/>
              </a:rPr>
              <a:t>high-quality</a:t>
            </a:r>
            <a:r>
              <a:rPr lang="en-US" sz="2400" b="1" i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itchFamily="34" charset="0"/>
              </a:rPr>
              <a:t>RNA and LNPs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9DB60C8-72D8-88ED-6E10-34234502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C26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Unresolved Major Challenges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70DBD-39BB-6CDB-6E8E-B94842AF9442}"/>
              </a:ext>
            </a:extLst>
          </p:cNvPr>
          <p:cNvSpPr txBox="1"/>
          <p:nvPr/>
        </p:nvSpPr>
        <p:spPr>
          <a:xfrm>
            <a:off x="381000" y="1447799"/>
            <a:ext cx="5715000" cy="2286000"/>
          </a:xfrm>
          <a:prstGeom prst="rect">
            <a:avLst/>
          </a:prstGeom>
          <a:solidFill>
            <a:srgbClr val="C5E0B4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itchFamily="34" charset="0"/>
              </a:rPr>
              <a:t>RNA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Fragile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Optimization of RNA sequence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Production of high-quality RNA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EC88923-F00C-CDFC-7AE1-52BE3942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92875"/>
            <a:ext cx="59896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FCBF2-3FC7-9045-9816-2BC3A7E692A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8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78C2-0E01-B1A7-B349-F6D8F2E6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C26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&amp; Specific Objectives </a:t>
            </a:r>
            <a:r>
              <a:rPr lang="en-US" dirty="0">
                <a:solidFill>
                  <a:srgbClr val="1C2658"/>
                </a:solidFill>
                <a:cs typeface="Arial" panose="020B0604020202020204" pitchFamily="34" charset="0"/>
              </a:rPr>
              <a:t>of AIRFoundry</a:t>
            </a:r>
            <a:endParaRPr lang="en-US" b="1" dirty="0">
              <a:solidFill>
                <a:srgbClr val="1C26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ABE1-A724-4182-E484-A58ECE11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Our vision is to transform RNA design, synthesis, and delivery, and to democratize their use in bioscience discovery and applications.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 achieve this vision by integrating: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AI-augmented design of RNA &amp; lipid nanoparticle (LNPs) and precise production through automation;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AI-augmented facility for state-of-the-art instrumentation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491445-41E9-09AC-BAF5-9A751B951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4" t="11166" r="4135" b="19197"/>
          <a:stretch/>
        </p:blipFill>
        <p:spPr>
          <a:xfrm>
            <a:off x="1371600" y="2285999"/>
            <a:ext cx="9372600" cy="1295401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586EC6E-1883-4646-D2AA-6C51E9C8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92875"/>
            <a:ext cx="59896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FCBF2-3FC7-9045-9816-2BC3A7E692A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2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r="14673" b="70000"/>
          <a:stretch/>
        </p:blipFill>
        <p:spPr>
          <a:xfrm>
            <a:off x="1805211" y="476726"/>
            <a:ext cx="2495954" cy="1225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31FD18-ACD9-411E-22CF-90AE10AC146E}"/>
              </a:ext>
            </a:extLst>
          </p:cNvPr>
          <p:cNvSpPr txBox="1"/>
          <p:nvPr/>
        </p:nvSpPr>
        <p:spPr>
          <a:xfrm>
            <a:off x="612709" y="5341151"/>
            <a:ext cx="4756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Imani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Postdoctoral Fellow in Biophysics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DD876-5AB8-6578-73C7-9474A794F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104" y="200027"/>
            <a:ext cx="5509397" cy="620077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F1926-6E3E-B4B5-836E-2DF822D023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3"/>
          <a:stretch/>
        </p:blipFill>
        <p:spPr>
          <a:xfrm>
            <a:off x="304800" y="1762844"/>
            <a:ext cx="5528252" cy="3650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A01768-DC62-078E-AFFE-6C7EE105D794}"/>
              </a:ext>
            </a:extLst>
          </p:cNvPr>
          <p:cNvSpPr txBox="1"/>
          <p:nvPr/>
        </p:nvSpPr>
        <p:spPr>
          <a:xfrm>
            <a:off x="566690" y="154566"/>
            <a:ext cx="342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02D60BC-25CB-B35A-DFE1-02C7E61B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75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942AE6-9349-122F-E6A8-CE37DE281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438" y="1423839"/>
            <a:ext cx="6120347" cy="4105575"/>
          </a:xfrm>
          <a:prstGeom prst="rect">
            <a:avLst/>
          </a:prstGeom>
          <a:ln w="63500">
            <a:solidFill>
              <a:schemeClr val="accent1">
                <a:shade val="15000"/>
              </a:schemeClr>
            </a:solidFill>
          </a:ln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9785B3B-24E2-C062-BAB8-C9DF0085839C}"/>
              </a:ext>
            </a:extLst>
          </p:cNvPr>
          <p:cNvSpPr/>
          <p:nvPr/>
        </p:nvSpPr>
        <p:spPr>
          <a:xfrm>
            <a:off x="914400" y="276227"/>
            <a:ext cx="4705754" cy="1486617"/>
          </a:xfrm>
          <a:prstGeom prst="wedgeRoundRectCallout">
            <a:avLst>
              <a:gd name="adj1" fmla="val 3453"/>
              <a:gd name="adj2" fmla="val 107225"/>
              <a:gd name="adj3" fmla="val 1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C26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…teams will explore … making crops more resistant to blight and disease…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D22661DB-D8BE-9EEC-C980-6E3AA80E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92875"/>
            <a:ext cx="59896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FCBF2-3FC7-9045-9816-2BC3A7E692A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 b="14207"/>
          <a:stretch/>
        </p:blipFill>
        <p:spPr>
          <a:xfrm>
            <a:off x="5290521" y="1017508"/>
            <a:ext cx="5223848" cy="2601180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27307C-E31E-1436-545C-04C18860B8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1923" y="3546331"/>
            <a:ext cx="8754819" cy="2793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D2B2EB-6761-478B-6466-C0DD94A1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AIRFoundry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C2225C-962C-F722-834A-4F9E2FD4940C}"/>
              </a:ext>
            </a:extLst>
          </p:cNvPr>
          <p:cNvSpPr txBox="1"/>
          <p:nvPr/>
        </p:nvSpPr>
        <p:spPr>
          <a:xfrm>
            <a:off x="4452322" y="4106920"/>
            <a:ext cx="2082621" cy="215444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AIRFoundry scientists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A03DC5-8042-F306-7786-3D702B4B76E7}"/>
              </a:ext>
            </a:extLst>
          </p:cNvPr>
          <p:cNvGrpSpPr/>
          <p:nvPr/>
        </p:nvGrpSpPr>
        <p:grpSpPr>
          <a:xfrm>
            <a:off x="5248275" y="3606567"/>
            <a:ext cx="5266094" cy="1915630"/>
            <a:chOff x="5248275" y="3606567"/>
            <a:chExt cx="5266094" cy="19156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3C7D26-B14D-22B8-BC43-C6A8D9AA0D48}"/>
                </a:ext>
              </a:extLst>
            </p:cNvPr>
            <p:cNvSpPr/>
            <p:nvPr/>
          </p:nvSpPr>
          <p:spPr>
            <a:xfrm>
              <a:off x="5290521" y="4513171"/>
              <a:ext cx="3853149" cy="100902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C8259C-E471-A3B7-5042-858E92C31B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48275" y="3636619"/>
              <a:ext cx="42246" cy="876552"/>
            </a:xfrm>
            <a:prstGeom prst="line">
              <a:avLst/>
            </a:prstGeom>
            <a:ln w="508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255326-7426-029A-E913-6919E7D7F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3670" y="3606567"/>
              <a:ext cx="1370699" cy="913021"/>
            </a:xfrm>
            <a:prstGeom prst="line">
              <a:avLst/>
            </a:prstGeom>
            <a:ln w="508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456DB7E-C7A3-395C-E05B-DB7A801DD32C}"/>
              </a:ext>
            </a:extLst>
          </p:cNvPr>
          <p:cNvSpPr txBox="1"/>
          <p:nvPr/>
        </p:nvSpPr>
        <p:spPr>
          <a:xfrm>
            <a:off x="6219284" y="1430525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Multi RNA </a:t>
            </a:r>
          </a:p>
          <a:p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7E0BAB-E687-087D-F605-CBEF3A9801E6}"/>
              </a:ext>
            </a:extLst>
          </p:cNvPr>
          <p:cNvSpPr txBox="1"/>
          <p:nvPr/>
        </p:nvSpPr>
        <p:spPr>
          <a:xfrm>
            <a:off x="8376091" y="2134794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Multi LNP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 production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D7D9BD-BE47-8FD7-AED9-5E7885ACC011}"/>
              </a:ext>
            </a:extLst>
          </p:cNvPr>
          <p:cNvGrpSpPr/>
          <p:nvPr/>
        </p:nvGrpSpPr>
        <p:grpSpPr>
          <a:xfrm>
            <a:off x="2407752" y="3627094"/>
            <a:ext cx="2688123" cy="1901520"/>
            <a:chOff x="2407752" y="3627094"/>
            <a:chExt cx="2688123" cy="19015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2651EB-2A90-5D9E-569A-ECEE99A95AD2}"/>
                </a:ext>
              </a:extLst>
            </p:cNvPr>
            <p:cNvSpPr/>
            <p:nvPr/>
          </p:nvSpPr>
          <p:spPr>
            <a:xfrm>
              <a:off x="2995326" y="4519588"/>
              <a:ext cx="2057400" cy="100902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4FD4C4-BADC-AD28-1B18-0086E987473A}"/>
                </a:ext>
              </a:extLst>
            </p:cNvPr>
            <p:cNvGrpSpPr/>
            <p:nvPr/>
          </p:nvGrpSpPr>
          <p:grpSpPr>
            <a:xfrm>
              <a:off x="2407752" y="3627094"/>
              <a:ext cx="2688123" cy="887369"/>
              <a:chOff x="2527430" y="3627094"/>
              <a:chExt cx="2688123" cy="88736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4988884-FB02-E4D8-0DEF-6B2437400E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72404" y="3627094"/>
                <a:ext cx="43149" cy="887369"/>
              </a:xfrm>
              <a:prstGeom prst="line">
                <a:avLst/>
              </a:prstGeom>
              <a:ln w="508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38D1DEE-AA1A-E6A5-F5D0-BD236DCEE1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27430" y="3635841"/>
                <a:ext cx="587574" cy="878622"/>
              </a:xfrm>
              <a:prstGeom prst="line">
                <a:avLst/>
              </a:prstGeom>
              <a:ln w="508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8339E0-E4E1-B803-BB21-25D8568C2AC5}"/>
              </a:ext>
            </a:extLst>
          </p:cNvPr>
          <p:cNvGrpSpPr/>
          <p:nvPr/>
        </p:nvGrpSpPr>
        <p:grpSpPr>
          <a:xfrm>
            <a:off x="2483500" y="1026576"/>
            <a:ext cx="2590800" cy="2590800"/>
            <a:chOff x="2461926" y="1029185"/>
            <a:chExt cx="2590800" cy="25908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1EBABE-C117-3C69-70AB-6E8A7DD82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1926" y="1029185"/>
              <a:ext cx="2590800" cy="2590800"/>
            </a:xfrm>
            <a:prstGeom prst="rect">
              <a:avLst/>
            </a:prstGeom>
            <a:ln w="63500"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D28780-26C5-6C3A-0098-4A7977B21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7299" t="14932" r="37279" b="20495"/>
            <a:stretch/>
          </p:blipFill>
          <p:spPr>
            <a:xfrm>
              <a:off x="3080722" y="1676400"/>
              <a:ext cx="473034" cy="1090148"/>
            </a:xfrm>
            <a:prstGeom prst="rect">
              <a:avLst/>
            </a:prstGeom>
            <a:ln w="63500">
              <a:noFill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6B2DF6-F676-B942-AAB5-55A91D2762C3}"/>
              </a:ext>
            </a:extLst>
          </p:cNvPr>
          <p:cNvSpPr txBox="1"/>
          <p:nvPr/>
        </p:nvSpPr>
        <p:spPr>
          <a:xfrm>
            <a:off x="5859333" y="1442894"/>
            <a:ext cx="2065467" cy="1986106"/>
          </a:xfrm>
          <a:prstGeom prst="rect">
            <a:avLst/>
          </a:prstGeom>
          <a:noFill/>
          <a:ln w="73025">
            <a:solidFill>
              <a:srgbClr val="C4E1B5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423C2A-AC55-39AB-6FC0-7C59C71F316C}"/>
              </a:ext>
            </a:extLst>
          </p:cNvPr>
          <p:cNvSpPr txBox="1"/>
          <p:nvPr/>
        </p:nvSpPr>
        <p:spPr>
          <a:xfrm>
            <a:off x="8430397" y="2112034"/>
            <a:ext cx="1225015" cy="1199635"/>
          </a:xfrm>
          <a:prstGeom prst="rect">
            <a:avLst/>
          </a:prstGeom>
          <a:noFill/>
          <a:ln w="73025">
            <a:solidFill>
              <a:srgbClr val="DAA1C9"/>
            </a:solidFill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277CA4C-7B3C-8067-1712-E1F831D2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92875"/>
            <a:ext cx="59896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FCBF2-3FC7-9045-9816-2BC3A7E692A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3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2EE73-31F6-6F76-30D4-1BD84D1F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 &amp; Outlook: </a:t>
            </a:r>
            <a:br>
              <a:rPr lang="en-US" dirty="0"/>
            </a:br>
            <a:r>
              <a:rPr lang="en-US" dirty="0"/>
              <a:t>AIRFoundry Will Lead the RNA Revolution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294E9-DD15-A9F9-2A6C-2F6D0F60DEA0}"/>
              </a:ext>
            </a:extLst>
          </p:cNvPr>
          <p:cNvSpPr txBox="1"/>
          <p:nvPr/>
        </p:nvSpPr>
        <p:spPr>
          <a:xfrm>
            <a:off x="6096000" y="1137839"/>
            <a:ext cx="5225600" cy="168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 sz="1400" b="0">
                <a:solidFill>
                  <a:srgbClr val="A50021"/>
                </a:solidFill>
                <a:effectLst/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defRPr sz="1400" b="0">
                <a:solidFill>
                  <a:srgbClr val="A50021"/>
                </a:solidFill>
                <a:effectLst/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800"/>
              </a:spcBef>
              <a:defRPr sz="1400" b="0">
                <a:solidFill>
                  <a:srgbClr val="A50021"/>
                </a:solidFill>
                <a:effectLst/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defRPr sz="1400" b="0">
                <a:solidFill>
                  <a:srgbClr val="A50021"/>
                </a:solidFill>
                <a:effectLst/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6E236-50C8-DFC3-B409-584D96A9B905}"/>
              </a:ext>
            </a:extLst>
          </p:cNvPr>
          <p:cNvSpPr txBox="1"/>
          <p:nvPr/>
        </p:nvSpPr>
        <p:spPr>
          <a:xfrm>
            <a:off x="1615330" y="1623060"/>
            <a:ext cx="493787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0"/>
              </a:spcAft>
              <a:defRPr sz="1300">
                <a:solidFill>
                  <a:srgbClr val="000066"/>
                </a:solidFill>
                <a:effectLst/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Democratize access to state-of-the-art materials and knowledge in RNA and LNP</a:t>
            </a:r>
          </a:p>
          <a:p>
            <a:pPr>
              <a:spcBef>
                <a:spcPts val="600"/>
              </a:spcBef>
              <a:spcAft>
                <a:spcPts val="3000"/>
              </a:spcAft>
              <a:defRPr sz="1300">
                <a:solidFill>
                  <a:srgbClr val="000066"/>
                </a:solidFill>
                <a:effectLst/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transformative innovations across biosciences and biotech applications</a:t>
            </a:r>
          </a:p>
          <a:p>
            <a:pPr>
              <a:spcBef>
                <a:spcPts val="600"/>
              </a:spcBef>
              <a:spcAft>
                <a:spcPts val="3000"/>
              </a:spcAft>
              <a:defRPr sz="1300">
                <a:solidFill>
                  <a:srgbClr val="000066"/>
                </a:solidFill>
                <a:effectLst/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0"/>
              </a:spcAft>
              <a:defRPr sz="1300">
                <a:solidFill>
                  <a:srgbClr val="000066"/>
                </a:solidFill>
                <a:effectLst/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an inclusive next generation of intellectual leaders that will tackle global challenges in fundamentally new ways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064759-966C-EB08-DE8D-A16C09577E7E}"/>
              </a:ext>
            </a:extLst>
          </p:cNvPr>
          <p:cNvGrpSpPr/>
          <p:nvPr/>
        </p:nvGrpSpPr>
        <p:grpSpPr>
          <a:xfrm>
            <a:off x="488870" y="2697648"/>
            <a:ext cx="1126460" cy="845628"/>
            <a:chOff x="5683451" y="3359346"/>
            <a:chExt cx="1285741" cy="9652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D07318-F814-7178-A5CE-9CEF1D223F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361" t="11933" b="44688"/>
            <a:stretch/>
          </p:blipFill>
          <p:spPr>
            <a:xfrm>
              <a:off x="5683451" y="3360131"/>
              <a:ext cx="1285741" cy="822879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1A3240-D865-3D07-79D3-EAC772353F66}"/>
                </a:ext>
              </a:extLst>
            </p:cNvPr>
            <p:cNvSpPr/>
            <p:nvPr/>
          </p:nvSpPr>
          <p:spPr>
            <a:xfrm>
              <a:off x="5828908" y="3359346"/>
              <a:ext cx="965201" cy="965200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22BB30-E7F8-1EDA-3BE1-F945BD916C2F}"/>
              </a:ext>
            </a:extLst>
          </p:cNvPr>
          <p:cNvGrpSpPr/>
          <p:nvPr/>
        </p:nvGrpSpPr>
        <p:grpSpPr>
          <a:xfrm>
            <a:off x="608307" y="4580276"/>
            <a:ext cx="861627" cy="861627"/>
            <a:chOff x="5686719" y="4379784"/>
            <a:chExt cx="1241874" cy="1241874"/>
          </a:xfrm>
        </p:grpSpPr>
        <p:pic>
          <p:nvPicPr>
            <p:cNvPr id="1026" name="Picture 2" descr="Artificial intelligence icon set. Vector graphic illustration.">
              <a:extLst>
                <a:ext uri="{FF2B5EF4-FFF2-40B4-BE49-F238E27FC236}">
                  <a16:creationId xmlns:a16="http://schemas.microsoft.com/office/drawing/2014/main" id="{3F69F2F1-BC36-C776-3F74-5D498A11C2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0" t="14000" r="52638" b="56171"/>
            <a:stretch/>
          </p:blipFill>
          <p:spPr bwMode="auto">
            <a:xfrm>
              <a:off x="5823703" y="4412815"/>
              <a:ext cx="967927" cy="113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95CD37-FFC7-713F-6C6C-14360866A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46179" y="4899301"/>
              <a:ext cx="504721" cy="504721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F62A1E-D25A-6A62-4252-45E0334E60A8}"/>
                </a:ext>
              </a:extLst>
            </p:cNvPr>
            <p:cNvSpPr/>
            <p:nvPr/>
          </p:nvSpPr>
          <p:spPr>
            <a:xfrm>
              <a:off x="5686719" y="4379784"/>
              <a:ext cx="1241874" cy="1241874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3A3D405-E551-5818-0C45-79F6FF269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05" t="11933" r="59454" b="24950"/>
          <a:stretch/>
        </p:blipFill>
        <p:spPr>
          <a:xfrm>
            <a:off x="1636351" y="3472992"/>
            <a:ext cx="838201" cy="932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56E858-24A0-8A0B-B355-60DF75C57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80" t="11933" r="45082" b="24950"/>
          <a:stretch/>
        </p:blipFill>
        <p:spPr>
          <a:xfrm>
            <a:off x="2295640" y="3481042"/>
            <a:ext cx="932688" cy="9326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639B63-C507-0949-E2AD-253877A38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29" t="11933" r="28462" b="24950"/>
          <a:stretch/>
        </p:blipFill>
        <p:spPr>
          <a:xfrm>
            <a:off x="3082151" y="3477266"/>
            <a:ext cx="1136675" cy="932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C53401-3C61-764C-649C-59A769AEF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47" t="11933" r="14295" b="24950"/>
          <a:stretch/>
        </p:blipFill>
        <p:spPr>
          <a:xfrm>
            <a:off x="4119101" y="3472992"/>
            <a:ext cx="1046223" cy="9326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73031C6-D832-77EC-E892-610D1ACC2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600" t="11933" b="24950"/>
          <a:stretch/>
        </p:blipFill>
        <p:spPr>
          <a:xfrm>
            <a:off x="5142157" y="3477266"/>
            <a:ext cx="981017" cy="9326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BF1926-6E3E-B4B5-836E-2DF822D023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2"/>
          <a:stretch/>
        </p:blipFill>
        <p:spPr>
          <a:xfrm>
            <a:off x="7144706" y="1077867"/>
            <a:ext cx="4399594" cy="28659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637394-B5CF-3F21-2593-544FE9E58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457" y="4153530"/>
            <a:ext cx="4578196" cy="2476298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B1A7A084-87CA-C0BF-185C-0564C02A98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3" y="1431377"/>
            <a:ext cx="1007023" cy="1007023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4AC49A0-469D-73D9-2838-A8FE69C3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4167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FCBF2-3FC7-9045-9816-2BC3A7E692A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67804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82507</TotalTime>
  <Words>233</Words>
  <Application>Microsoft Macintosh PowerPoint</Application>
  <PresentationFormat>Widescreen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Arial Narrow</vt:lpstr>
      <vt:lpstr>Calibri</vt:lpstr>
      <vt:lpstr>2_Custom Design</vt:lpstr>
      <vt:lpstr>1_Custom Design</vt:lpstr>
      <vt:lpstr>4_Office Theme</vt:lpstr>
      <vt:lpstr>PowerPoint Presentation</vt:lpstr>
      <vt:lpstr>RNA and LNP Revolutionized Human Health</vt:lpstr>
      <vt:lpstr>Unresolved Major Challenges</vt:lpstr>
      <vt:lpstr>Vision &amp; Specific Objectives of AIRFoundry</vt:lpstr>
      <vt:lpstr>PowerPoint Presentation</vt:lpstr>
      <vt:lpstr>AIRFoundry</vt:lpstr>
      <vt:lpstr>Conclusions &amp; Outlook:  AIRFoundry Will Lead the RNA Revolution</vt:lpstr>
    </vt:vector>
  </TitlesOfParts>
  <Company>National Science Foundation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CISE FY2012 Request to Congress</dc:title>
  <dc:creator>jdonlon@nsf.gov</dc:creator>
  <cp:lastModifiedBy>Jeong, Annie L</cp:lastModifiedBy>
  <cp:revision>1075</cp:revision>
  <cp:lastPrinted>2024-03-19T12:14:20Z</cp:lastPrinted>
  <dcterms:created xsi:type="dcterms:W3CDTF">2011-11-16T22:19:21Z</dcterms:created>
  <dcterms:modified xsi:type="dcterms:W3CDTF">2025-01-15T13:54:35Z</dcterms:modified>
</cp:coreProperties>
</file>