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1407" r:id="rId2"/>
    <p:sldId id="140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0004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/>
    <p:restoredTop sz="86259"/>
  </p:normalViewPr>
  <p:slideViewPr>
    <p:cSldViewPr snapToGrid="0">
      <p:cViewPr varScale="1">
        <p:scale>
          <a:sx n="105" d="100"/>
          <a:sy n="105" d="100"/>
        </p:scale>
        <p:origin x="9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7425E-1117-1E40-80AA-0A73A0B7D61D}" type="datetimeFigureOut">
              <a:rPr lang="en-US" smtClean="0"/>
              <a:t>1/21/25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E0F79-4D63-1342-A7F7-7E95D5190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63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10000"/>
              </a:lnSpc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We achieve this vision by integrating:</a:t>
            </a:r>
          </a:p>
          <a:p>
            <a:pPr marL="457200" indent="-457200" algn="l">
              <a:lnSpc>
                <a:spcPct val="110000"/>
              </a:lnSpc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AI-augmented design of RNA &amp; lipid nanoparticle (LNPs) and precise production through automation; </a:t>
            </a:r>
          </a:p>
          <a:p>
            <a:pPr marL="457200" indent="-457200" algn="l">
              <a:lnSpc>
                <a:spcPct val="110000"/>
              </a:lnSpc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 AI-augmented facility for state-of-the-art instrumentation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FD28B8-678F-4F26-B6AC-5DCEFDBC1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307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2E2FB-C1E9-1220-C0C4-4C6AD2746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FD88E0-3386-9A58-846F-B7956FE452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055C34-8181-729A-D9DD-031382E853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10000"/>
              </a:lnSpc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We achieve this vision by integrating:</a:t>
            </a:r>
          </a:p>
          <a:p>
            <a:pPr marL="457200" indent="-457200" algn="l">
              <a:lnSpc>
                <a:spcPct val="110000"/>
              </a:lnSpc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AI-augmented design of RNA &amp; lipid nanoparticle (LNPs) and precise production through automation; </a:t>
            </a:r>
          </a:p>
          <a:p>
            <a:pPr marL="457200" indent="-457200" algn="l">
              <a:lnSpc>
                <a:spcPct val="110000"/>
              </a:lnSpc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 AI-augmented facility for state-of-the-art instrumentation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02BCF-79C7-1DF8-7D42-FBC62D2157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FD28B8-678F-4F26-B6AC-5DCEFDBC1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54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AD6F3-8412-33D8-F599-962016AE6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21BD82-16E7-BFE5-9325-12D188E73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51347-6FE7-A7B0-F402-9D950ADB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4A35-4849-4239-9651-13CB3573389B}" type="datetimeFigureOut">
              <a:rPr lang="en-US" smtClean="0"/>
              <a:t>1/21/25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6C0C0-B4EC-2063-6BC3-AB10D7E3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6D1BC-8467-7C3C-4A73-BF46AE20D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08BD-B84D-4E4B-B41C-2A28C5884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201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4304D-172A-8AB6-9430-EA14B95DB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F504F7-E743-9C40-FF0A-1D9652A8B3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A50CF-0240-E160-DA41-E0966A42D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4A35-4849-4239-9651-13CB3573389B}" type="datetimeFigureOut">
              <a:rPr lang="en-US" smtClean="0"/>
              <a:t>1/21/25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75E33-0BA6-3D50-EFE1-5BBF46262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B090E-3934-E1EB-9F74-0ACD371D3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08BD-B84D-4E4B-B41C-2A28C5884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133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1AB2F9-A9A5-4CD9-AD49-02BA589834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789E92-4009-31DF-F2DD-2D685A620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D0E09-2DC5-DBB7-A439-A30745D88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4A35-4849-4239-9651-13CB3573389B}" type="datetimeFigureOut">
              <a:rPr lang="en-US" smtClean="0"/>
              <a:t>1/21/25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A0911-C813-3EAF-7FF8-88FD1CF61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47064-13B5-76A5-4B74-516823FB3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08BD-B84D-4E4B-B41C-2A28C5884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01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54965-B1A6-C583-32C4-91B75A0DC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>
            <a:lvl1pPr algn="ctr">
              <a:defRPr sz="3200" b="1" i="0" baseline="0">
                <a:solidFill>
                  <a:srgbClr val="00206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2F879-7C75-3264-3AAD-6DB44F72D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72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61174-7053-A2B3-F8F9-B4C4F8866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4A35-4849-4239-9651-13CB3573389B}" type="datetimeFigureOut">
              <a:rPr lang="en-US" smtClean="0"/>
              <a:t>1/21/25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CAA77-3A0F-E927-D967-76B7F6C5D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3FDCE-5F02-CF78-349C-23DF99801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0" y="6368461"/>
            <a:ext cx="457200" cy="365125"/>
          </a:xfrm>
        </p:spPr>
        <p:txBody>
          <a:bodyPr/>
          <a:lstStyle/>
          <a:p>
            <a:fld id="{515F08BD-B84D-4E4B-B41C-2A28C5884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64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2D9D6-72A1-1C79-E8CD-AB6A478FE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7A816-FA9A-BC80-DC03-C5DECFF8C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1398D-C939-3E62-F878-A4F6AD8E8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4A35-4849-4239-9651-13CB3573389B}" type="datetimeFigureOut">
              <a:rPr lang="en-US" smtClean="0"/>
              <a:t>1/21/25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CDD2F-D9DF-9F31-3330-D538A0028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10544-EEF1-AA1A-ACF5-74599D45C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08BD-B84D-4E4B-B41C-2A28C5884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952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4732F-0ABE-FCF0-F650-9FE4B1021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C4E0C-3D31-CA80-3EA8-1C4D6F7C47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239E80-BFF8-B037-6878-4C3F36E73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627E1D-80EF-4025-8FB6-E7650C215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4A35-4849-4239-9651-13CB3573389B}" type="datetimeFigureOut">
              <a:rPr lang="en-US" smtClean="0"/>
              <a:t>1/21/25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6E64D2-7977-67BF-7208-5608EF7E3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394AF1-F6AD-F9C9-40FB-1A419BA03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08BD-B84D-4E4B-B41C-2A28C5884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146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F0B53-33FE-15AD-32FF-74AF8DB97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8D364D-22D8-A1B8-EFEA-1623093AB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1A3966-BE54-4C90-45D9-DA6051239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FB1AC0-8F45-6BA7-B30E-CA8425DDA1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A89A6F-47D3-01FF-52D1-F3F6DC8ECF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0F4C4A-11F5-E776-C361-6FDC76F5C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4A35-4849-4239-9651-13CB3573389B}" type="datetimeFigureOut">
              <a:rPr lang="en-US" smtClean="0"/>
              <a:t>1/21/25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55598A-ED23-CEFF-78B4-342EB8C95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00875D-A30E-F325-1E8D-94CF3AC4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08BD-B84D-4E4B-B41C-2A28C5884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4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2727F-8FBB-BFA6-7E3E-ED8D748E2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98382F-2D7C-8D54-E6ED-9CF128C14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4A35-4849-4239-9651-13CB3573389B}" type="datetimeFigureOut">
              <a:rPr lang="en-US" smtClean="0"/>
              <a:t>1/21/25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B741BE-30E1-D961-E6F1-D37C62D18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F180-2175-06DB-D846-5D81C6C47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08BD-B84D-4E4B-B41C-2A28C5884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149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9C5A4F-AD86-D787-5C8C-5C02715C2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4A35-4849-4239-9651-13CB3573389B}" type="datetimeFigureOut">
              <a:rPr lang="en-US" smtClean="0"/>
              <a:t>1/21/25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D544E3-6E57-52B1-3C50-86C138D66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BEA204-05F9-ED1E-11B5-A8BC438EB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08BD-B84D-4E4B-B41C-2A28C5884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54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94CDC-2BF7-D3BD-B826-CEEEE035B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3AAA4-F4ED-1264-6CFF-1FB9E8112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83D469-05D2-C2CD-3588-E47FE7958C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B3401D-B6D8-EE50-7472-BF2F216F9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4A35-4849-4239-9651-13CB3573389B}" type="datetimeFigureOut">
              <a:rPr lang="en-US" smtClean="0"/>
              <a:t>1/21/25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5CD4F7-1A7B-90BB-377D-57F13A17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8420FE-B166-D3E1-AB1D-DDDCB4757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08BD-B84D-4E4B-B41C-2A28C5884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368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66245-5004-BFDF-B8D2-F95CCD18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D7BDFF-ADBE-E49A-40F0-A35425BF08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7497C6-534E-470F-6741-3CAF415F9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2C1ECD-67E1-F0BE-BF2C-E1A61EE49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4A35-4849-4239-9651-13CB3573389B}" type="datetimeFigureOut">
              <a:rPr lang="en-US" smtClean="0"/>
              <a:t>1/21/25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8CDF69-137D-04AE-551C-98AA141C8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10B714-5C03-2409-2AD5-F455CB9CE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08BD-B84D-4E4B-B41C-2A28C5884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246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F4A0D2-48EA-7C1C-2E5A-07B9A889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848FB-BDAE-7BE6-3D22-1929CECD6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1C500-1EBB-3563-6EB3-BB89E39F96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594A35-4849-4239-9651-13CB3573389B}" type="datetimeFigureOut">
              <a:rPr lang="en-US" smtClean="0"/>
              <a:t>1/21/25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A1984-E743-0C93-F39C-C34501BE1E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579E4-0548-B35A-151B-CD60A90DF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5F08BD-B84D-4E4B-B41C-2A28C5884A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 white background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D4D04ACE-3BA4-F6FC-4EB8-7D844F2C84A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3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https://airfoundry.upenn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emf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hyperlink" Target="https://airfoundry.upenn.edu/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E20D1EA-8492-4F21-54E6-7326EE09E516}"/>
              </a:ext>
            </a:extLst>
          </p:cNvPr>
          <p:cNvSpPr/>
          <p:nvPr/>
        </p:nvSpPr>
        <p:spPr>
          <a:xfrm>
            <a:off x="0" y="6298765"/>
            <a:ext cx="12192000" cy="559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FCD0CE3-B7E1-D324-CF1D-A7E154AA880C}"/>
              </a:ext>
            </a:extLst>
          </p:cNvPr>
          <p:cNvGrpSpPr/>
          <p:nvPr/>
        </p:nvGrpSpPr>
        <p:grpSpPr>
          <a:xfrm>
            <a:off x="3666743" y="126370"/>
            <a:ext cx="5185085" cy="1724173"/>
            <a:chOff x="3666743" y="126370"/>
            <a:chExt cx="5185085" cy="1724173"/>
          </a:xfrm>
        </p:grpSpPr>
        <p:pic>
          <p:nvPicPr>
            <p:cNvPr id="2" name="Picture 1" descr="A logo with text overlay&#10;&#10;Description automatically generated">
              <a:extLst>
                <a:ext uri="{FF2B5EF4-FFF2-40B4-BE49-F238E27FC236}">
                  <a16:creationId xmlns:a16="http://schemas.microsoft.com/office/drawing/2014/main" id="{B7367BA3-E9EC-5935-A1CC-622A7B47F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982"/>
            <a:stretch/>
          </p:blipFill>
          <p:spPr>
            <a:xfrm>
              <a:off x="3666743" y="1110121"/>
              <a:ext cx="5185085" cy="740422"/>
            </a:xfrm>
            <a:prstGeom prst="rect">
              <a:avLst/>
            </a:prstGeom>
          </p:spPr>
        </p:pic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5DEBBFA7-4530-910C-7C89-3C5CA4443E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2487" y="126370"/>
              <a:ext cx="979922" cy="983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A logo with text overlay&#10;&#10;Description automatically generated">
              <a:extLst>
                <a:ext uri="{FF2B5EF4-FFF2-40B4-BE49-F238E27FC236}">
                  <a16:creationId xmlns:a16="http://schemas.microsoft.com/office/drawing/2014/main" id="{3923AB0C-ED9C-8298-A368-128FA39C6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61" r="33479" b="31229"/>
            <a:stretch/>
          </p:blipFill>
          <p:spPr>
            <a:xfrm>
              <a:off x="6259286" y="146527"/>
              <a:ext cx="1066800" cy="983751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3661CF5-87AF-4BAC-3EB5-84B281A5B7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0619" y="3637321"/>
            <a:ext cx="4223657" cy="22845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8CC1DD-02E2-2D84-193A-BD89625FDB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80" y="5922325"/>
            <a:ext cx="1483774" cy="9899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BDD231-1489-9A25-FB89-348A63F5E1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7644" y="6192704"/>
            <a:ext cx="1358726" cy="4491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D91E3C-1359-9F88-8F5F-E85C3A8668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46582" y="6073777"/>
            <a:ext cx="845945" cy="6870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662449-2CE0-AB24-79A5-03A1F3E241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33645" y="6207565"/>
            <a:ext cx="739664" cy="4194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75A29FE-2770-931F-DF03-5BF5413B5C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84427" y="6171137"/>
            <a:ext cx="841247" cy="4923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06242C9-70C1-CBE8-F8EA-B19340F9650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21131" y="6253886"/>
            <a:ext cx="1234692" cy="3268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4BCA3AB-DA45-DE29-04E2-E461472756ED}"/>
              </a:ext>
            </a:extLst>
          </p:cNvPr>
          <p:cNvSpPr txBox="1"/>
          <p:nvPr/>
        </p:nvSpPr>
        <p:spPr>
          <a:xfrm>
            <a:off x="7032244" y="4555055"/>
            <a:ext cx="4510079" cy="1792798"/>
          </a:xfrm>
          <a:prstGeom prst="rect">
            <a:avLst/>
          </a:prstGeom>
          <a:ln>
            <a:solidFill>
              <a:srgbClr val="E00004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Accepting </a:t>
            </a:r>
            <a:r>
              <a:rPr lang="en-US" sz="2000" b="1" i="1" dirty="0">
                <a:solidFill>
                  <a:schemeClr val="tx1"/>
                </a:solidFill>
              </a:rPr>
              <a:t>collaborative proposals </a:t>
            </a:r>
            <a:r>
              <a:rPr lang="en-US" sz="2000" b="1" dirty="0">
                <a:solidFill>
                  <a:schemeClr val="tx1"/>
                </a:solidFill>
              </a:rPr>
              <a:t>and </a:t>
            </a:r>
            <a:r>
              <a:rPr lang="en-US" sz="2000" b="1" i="1" dirty="0">
                <a:solidFill>
                  <a:schemeClr val="tx1"/>
                </a:solidFill>
              </a:rPr>
              <a:t>orders</a:t>
            </a:r>
            <a:r>
              <a:rPr lang="en-US" sz="2000" b="1" dirty="0">
                <a:solidFill>
                  <a:schemeClr val="tx1"/>
                </a:solidFill>
              </a:rPr>
              <a:t> for RNA synthesis and LNP formulation.</a:t>
            </a:r>
          </a:p>
          <a:p>
            <a:pPr algn="ctr"/>
            <a:endParaRPr lang="en-US" sz="1050" b="1" dirty="0">
              <a:solidFill>
                <a:schemeClr val="tx1"/>
              </a:solidFill>
            </a:endParaRPr>
          </a:p>
          <a:p>
            <a:r>
              <a:rPr lang="en-US" sz="2000" b="1" dirty="0"/>
              <a:t>Website: </a:t>
            </a:r>
            <a:r>
              <a:rPr lang="en-US" sz="2000" b="1" dirty="0">
                <a:hlinkClick r:id="rId12"/>
              </a:rPr>
              <a:t>airfoundry.org</a:t>
            </a:r>
            <a:endParaRPr lang="en-US" sz="2000" b="1" dirty="0"/>
          </a:p>
          <a:p>
            <a:r>
              <a:rPr lang="en-US" sz="2000" b="1" dirty="0"/>
              <a:t>Email: </a:t>
            </a:r>
            <a:r>
              <a:rPr lang="en-US" sz="2000" b="1" dirty="0" err="1"/>
              <a:t>airfoundry@seas.upenn.edu</a:t>
            </a:r>
            <a:endParaRPr lang="en-US" sz="2000" b="1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F259BC4-ABBA-3997-8A0F-06B5E44EC7DE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68"/>
          <a:stretch/>
        </p:blipFill>
        <p:spPr>
          <a:xfrm>
            <a:off x="5975010" y="1973271"/>
            <a:ext cx="6096432" cy="208681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5CBBAF4-3E7F-6148-3553-B88C30E10219}"/>
              </a:ext>
            </a:extLst>
          </p:cNvPr>
          <p:cNvSpPr/>
          <p:nvPr/>
        </p:nvSpPr>
        <p:spPr>
          <a:xfrm>
            <a:off x="5596053" y="2530258"/>
            <a:ext cx="698276" cy="989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09B7D3D-A412-E1A0-A504-292EB096C4A4}"/>
              </a:ext>
            </a:extLst>
          </p:cNvPr>
          <p:cNvSpPr txBox="1">
            <a:spLocks/>
          </p:cNvSpPr>
          <p:nvPr/>
        </p:nvSpPr>
        <p:spPr>
          <a:xfrm>
            <a:off x="509885" y="2002467"/>
            <a:ext cx="5749401" cy="472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Our vision is to transform RNA design, synthesis, and delivery, and to democratize their use in bioscience discovery and applications.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652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61C3E-40C2-8807-3F33-F65604738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4D203E1-4631-9B84-0E6D-18CEC06B33A9}"/>
              </a:ext>
            </a:extLst>
          </p:cNvPr>
          <p:cNvSpPr/>
          <p:nvPr/>
        </p:nvSpPr>
        <p:spPr>
          <a:xfrm>
            <a:off x="0" y="6298765"/>
            <a:ext cx="12192000" cy="559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9D25ABD-E435-8B0B-A716-C0222B546BAE}"/>
              </a:ext>
            </a:extLst>
          </p:cNvPr>
          <p:cNvGrpSpPr/>
          <p:nvPr/>
        </p:nvGrpSpPr>
        <p:grpSpPr>
          <a:xfrm>
            <a:off x="3666743" y="126370"/>
            <a:ext cx="5185085" cy="1724173"/>
            <a:chOff x="3666743" y="126370"/>
            <a:chExt cx="5185085" cy="1724173"/>
          </a:xfrm>
        </p:grpSpPr>
        <p:pic>
          <p:nvPicPr>
            <p:cNvPr id="2" name="Picture 1" descr="A logo with text overlay&#10;&#10;Description automatically generated">
              <a:extLst>
                <a:ext uri="{FF2B5EF4-FFF2-40B4-BE49-F238E27FC236}">
                  <a16:creationId xmlns:a16="http://schemas.microsoft.com/office/drawing/2014/main" id="{62ED0DA2-55A7-01C2-DE77-1091398E4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982"/>
            <a:stretch/>
          </p:blipFill>
          <p:spPr>
            <a:xfrm>
              <a:off x="3666743" y="1110121"/>
              <a:ext cx="5185085" cy="740422"/>
            </a:xfrm>
            <a:prstGeom prst="rect">
              <a:avLst/>
            </a:prstGeom>
          </p:spPr>
        </p:pic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0B04BA00-136D-4021-AE8D-688D5C5A99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2487" y="126370"/>
              <a:ext cx="979922" cy="983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A logo with text overlay&#10;&#10;Description automatically generated">
              <a:extLst>
                <a:ext uri="{FF2B5EF4-FFF2-40B4-BE49-F238E27FC236}">
                  <a16:creationId xmlns:a16="http://schemas.microsoft.com/office/drawing/2014/main" id="{3DB42277-16F5-FEF0-6ED4-62246FF0D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61" r="33479" b="31229"/>
            <a:stretch/>
          </p:blipFill>
          <p:spPr>
            <a:xfrm>
              <a:off x="6259286" y="146527"/>
              <a:ext cx="1066800" cy="983751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4454E7E-B870-9FD1-A238-1410015DD8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80" y="5922325"/>
            <a:ext cx="1483774" cy="9899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26360E-88F1-FF64-0CC3-A66F32BB38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7644" y="6192704"/>
            <a:ext cx="1358726" cy="4491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22D353-42EF-487D-3179-32F60877C2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6582" y="6073777"/>
            <a:ext cx="845945" cy="6870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608C7F1-0539-82B1-DDF3-C9C69A9E0A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3645" y="6207565"/>
            <a:ext cx="739664" cy="4194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ABEF1FF-9F07-C3A8-707D-9E372CE335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4427" y="6171137"/>
            <a:ext cx="841247" cy="4923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5EADE62-633B-9C00-C51E-49C23109B3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21131" y="6253886"/>
            <a:ext cx="1234692" cy="3268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F81424-D638-F2BF-1B2B-080F7F6363A3}"/>
              </a:ext>
            </a:extLst>
          </p:cNvPr>
          <p:cNvSpPr txBox="1"/>
          <p:nvPr/>
        </p:nvSpPr>
        <p:spPr>
          <a:xfrm>
            <a:off x="7020052" y="4555055"/>
            <a:ext cx="4510079" cy="1792798"/>
          </a:xfrm>
          <a:prstGeom prst="rect">
            <a:avLst/>
          </a:prstGeom>
          <a:ln>
            <a:solidFill>
              <a:srgbClr val="E00004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Accepting </a:t>
            </a:r>
            <a:r>
              <a:rPr lang="en-US" sz="2000" b="1" i="1" dirty="0">
                <a:solidFill>
                  <a:schemeClr val="tx1"/>
                </a:solidFill>
              </a:rPr>
              <a:t>collaborative proposals </a:t>
            </a:r>
            <a:r>
              <a:rPr lang="en-US" sz="2000" b="1" dirty="0">
                <a:solidFill>
                  <a:schemeClr val="tx1"/>
                </a:solidFill>
              </a:rPr>
              <a:t>and </a:t>
            </a:r>
            <a:r>
              <a:rPr lang="en-US" sz="2000" b="1" i="1" dirty="0">
                <a:solidFill>
                  <a:schemeClr val="tx1"/>
                </a:solidFill>
              </a:rPr>
              <a:t>orders</a:t>
            </a:r>
            <a:r>
              <a:rPr lang="en-US" sz="2000" b="1" dirty="0">
                <a:solidFill>
                  <a:schemeClr val="tx1"/>
                </a:solidFill>
              </a:rPr>
              <a:t> for RNA synthesis and LNP formulation.</a:t>
            </a:r>
          </a:p>
          <a:p>
            <a:pPr algn="ctr"/>
            <a:endParaRPr lang="en-US" sz="1050" b="1" dirty="0">
              <a:solidFill>
                <a:schemeClr val="tx1"/>
              </a:solidFill>
            </a:endParaRPr>
          </a:p>
          <a:p>
            <a:r>
              <a:rPr lang="en-US" sz="2000" b="1" dirty="0"/>
              <a:t>Website: </a:t>
            </a:r>
            <a:r>
              <a:rPr lang="en-US" sz="2000" b="1" dirty="0">
                <a:hlinkClick r:id="rId11"/>
              </a:rPr>
              <a:t>airfoundry.org</a:t>
            </a:r>
            <a:endParaRPr lang="en-US" sz="2000" b="1" dirty="0"/>
          </a:p>
          <a:p>
            <a:r>
              <a:rPr lang="en-US" sz="2000" b="1" dirty="0"/>
              <a:t>Email: </a:t>
            </a:r>
            <a:r>
              <a:rPr lang="en-US" sz="2000" b="1" dirty="0" err="1"/>
              <a:t>airfoundry@seas.upenn.edu</a:t>
            </a:r>
            <a:endParaRPr lang="en-US" sz="2000" b="1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005746B-1BBD-C955-2C89-983FAF7A03A4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68"/>
          <a:stretch/>
        </p:blipFill>
        <p:spPr>
          <a:xfrm>
            <a:off x="6019477" y="1949057"/>
            <a:ext cx="5941306" cy="203371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F842007-D0FC-E111-83E0-4C1E3D8462A2}"/>
              </a:ext>
            </a:extLst>
          </p:cNvPr>
          <p:cNvSpPr/>
          <p:nvPr/>
        </p:nvSpPr>
        <p:spPr>
          <a:xfrm>
            <a:off x="5632629" y="2505874"/>
            <a:ext cx="698276" cy="989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7A545CD-D74E-D7E4-C3DF-20C71ACE1CD7}"/>
              </a:ext>
            </a:extLst>
          </p:cNvPr>
          <p:cNvSpPr txBox="1">
            <a:spLocks/>
          </p:cNvSpPr>
          <p:nvPr/>
        </p:nvSpPr>
        <p:spPr>
          <a:xfrm>
            <a:off x="509885" y="2002467"/>
            <a:ext cx="5749401" cy="472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Our vision is to transform RNA design, synthesis, and delivery, and to democratize their use in bioscience discovery and applications.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065369-B336-E184-D5EB-EF3ED9FCAEE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84" t="11166" r="45186" b="19197"/>
          <a:stretch/>
        </p:blipFill>
        <p:spPr>
          <a:xfrm>
            <a:off x="400945" y="3348899"/>
            <a:ext cx="5212228" cy="12954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D4FB6C-4042-809D-3BFC-9897F200878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271" t="11166" r="4135" b="19197"/>
          <a:stretch/>
        </p:blipFill>
        <p:spPr>
          <a:xfrm>
            <a:off x="1091753" y="4624114"/>
            <a:ext cx="3708691" cy="129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60953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160</Words>
  <Application>Microsoft Macintosh PowerPoint</Application>
  <PresentationFormat>Widescreen</PresentationFormat>
  <Paragraphs>18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2_Custom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Jeong, Annie L</dc:creator>
  <cp:lastModifiedBy>Jeong, Annie L</cp:lastModifiedBy>
  <cp:revision>6</cp:revision>
  <dcterms:created xsi:type="dcterms:W3CDTF">2025-01-21T15:43:40Z</dcterms:created>
  <dcterms:modified xsi:type="dcterms:W3CDTF">2025-01-21T18:36:02Z</dcterms:modified>
</cp:coreProperties>
</file>